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EB Garamond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EBGaramond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EBGaramon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BGaramond-boldItalic.fntdata"/><Relationship Id="rId30" Type="http://schemas.openxmlformats.org/officeDocument/2006/relationships/font" Target="fonts/EBGaramon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d879de4ba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d879de4ba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d879de4b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d879de4b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d879de4ba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d879de4ba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d879de4b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d879de4b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d879de4b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d879de4b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879de4ba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879de4ba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d879de4ba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d879de4ba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d879de4b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d879de4b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d879de4ba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d879de4ba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d879de4ba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d879de4ba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d879de4ba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d879de4ba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d879de4b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d879de4b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d879de4b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d879de4b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d879de4ba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d879de4ba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d879de4b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d879de4b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d879de4b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d879de4b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d879de4b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d879de4b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Basically, you are trying to re-create the environment that the microbes came from in order to have an environment suitable for the microbes to be grown in.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d9a593e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d9a593e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Basically, you are trying to re-create the environment that the microbes came from in order to have an environment suitable for the microbes to be grown in.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d879de4b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d879de4b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d879de4b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d879de4b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SEQUENCE 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d879de4b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d879de4b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EB Garamond"/>
              <a:buNone/>
              <a:defRPr sz="52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 sz="28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EB Garamond"/>
              <a:buNone/>
              <a:defRPr sz="120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EB Garamond"/>
              <a:buNone/>
              <a:defRPr sz="4800">
                <a:latin typeface="EB Garamond"/>
                <a:ea typeface="EB Garamond"/>
                <a:cs typeface="EB Garamond"/>
                <a:sym typeface="EB Garamo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None/>
              <a:defRPr sz="2100">
                <a:latin typeface="EB Garamond"/>
                <a:ea typeface="EB Garamond"/>
                <a:cs typeface="EB Garamond"/>
                <a:sym typeface="EB Garamon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8.png"/><Relationship Id="rId8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22.jpg"/><Relationship Id="rId5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17025" y="0"/>
            <a:ext cx="9144000" cy="5143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 amt="47000"/>
          </a:blip>
          <a:srcRect b="14573" l="-219" r="607" t="0"/>
          <a:stretch/>
        </p:blipFill>
        <p:spPr>
          <a:xfrm>
            <a:off x="17025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204375" y="1071750"/>
            <a:ext cx="60291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Bring Your Own Water</a:t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313625" y="2238450"/>
            <a:ext cx="5051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Day 2 - Diving Deeper into the Marine Microbiome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An example workflow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4"/>
          <p:cNvPicPr preferRelativeResize="0"/>
          <p:nvPr/>
        </p:nvPicPr>
        <p:blipFill rotWithShape="1">
          <a:blip r:embed="rId3">
            <a:alphaModFix/>
          </a:blip>
          <a:srcRect b="2543" l="0" r="0" t="0"/>
          <a:stretch/>
        </p:blipFill>
        <p:spPr>
          <a:xfrm>
            <a:off x="904375" y="572700"/>
            <a:ext cx="7335251" cy="429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4"/>
          <p:cNvSpPr txBox="1"/>
          <p:nvPr/>
        </p:nvSpPr>
        <p:spPr>
          <a:xfrm>
            <a:off x="828175" y="4835225"/>
            <a:ext cx="6789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Dionisi, Hebe M., Mariana Lozada, and Nelda L. Olivera. "Bioprospection of marine microorganisms: biotechnological applications and methods." </a:t>
            </a:r>
            <a:r>
              <a:rPr i="1"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Revista argentina de microbiología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44.1 (2012): 49-60.</a:t>
            </a:r>
            <a:endParaRPr sz="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5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929148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5"/>
          <p:cNvSpPr txBox="1"/>
          <p:nvPr>
            <p:ph type="ctrTitle"/>
          </p:nvPr>
        </p:nvSpPr>
        <p:spPr>
          <a:xfrm>
            <a:off x="355700" y="1764588"/>
            <a:ext cx="8520600" cy="17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Macroscopic Particles in Marine Environments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What is considered at the “macroscopic” scale?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6"/>
          <p:cNvSpPr txBox="1"/>
          <p:nvPr>
            <p:ph idx="1" type="body"/>
          </p:nvPr>
        </p:nvSpPr>
        <p:spPr>
          <a:xfrm>
            <a:off x="311700" y="910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Macroscopic particles are anything that can be seen with the naked eye (no magnification!)</a:t>
            </a:r>
            <a:endParaRPr sz="2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325" y="2517275"/>
            <a:ext cx="6532076" cy="24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6"/>
          <p:cNvSpPr txBox="1"/>
          <p:nvPr/>
        </p:nvSpPr>
        <p:spPr>
          <a:xfrm>
            <a:off x="311700" y="2003450"/>
            <a:ext cx="818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It’s usually anything found in the ocean that is 1mm or larger</a:t>
            </a:r>
            <a:endParaRPr/>
          </a:p>
        </p:txBody>
      </p:sp>
      <p:sp>
        <p:nvSpPr>
          <p:cNvPr id="189" name="Google Shape;189;p36"/>
          <p:cNvSpPr/>
          <p:nvPr/>
        </p:nvSpPr>
        <p:spPr>
          <a:xfrm>
            <a:off x="2876350" y="2483750"/>
            <a:ext cx="9246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6"/>
          <p:cNvSpPr/>
          <p:nvPr/>
        </p:nvSpPr>
        <p:spPr>
          <a:xfrm>
            <a:off x="5293175" y="4088700"/>
            <a:ext cx="9246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6"/>
          <p:cNvSpPr/>
          <p:nvPr/>
        </p:nvSpPr>
        <p:spPr>
          <a:xfrm>
            <a:off x="6999400" y="4088700"/>
            <a:ext cx="9246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6"/>
          <p:cNvSpPr/>
          <p:nvPr/>
        </p:nvSpPr>
        <p:spPr>
          <a:xfrm>
            <a:off x="6126250" y="4088700"/>
            <a:ext cx="9246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6"/>
          <p:cNvSpPr/>
          <p:nvPr/>
        </p:nvSpPr>
        <p:spPr>
          <a:xfrm>
            <a:off x="1260325" y="4088700"/>
            <a:ext cx="9246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Macroscopic Marine Particulates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3">
            <a:alphaModFix/>
          </a:blip>
          <a:srcRect b="0" l="5507" r="21547" t="0"/>
          <a:stretch/>
        </p:blipFill>
        <p:spPr>
          <a:xfrm>
            <a:off x="591562" y="1118775"/>
            <a:ext cx="2179200" cy="14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/>
        </p:nvSpPr>
        <p:spPr>
          <a:xfrm>
            <a:off x="562175" y="2557075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Algae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1" name="Google Shape;201;p37"/>
          <p:cNvPicPr preferRelativeResize="0"/>
          <p:nvPr/>
        </p:nvPicPr>
        <p:blipFill rotWithShape="1">
          <a:blip r:embed="rId4">
            <a:alphaModFix/>
          </a:blip>
          <a:srcRect b="10047" l="0" r="0" t="0"/>
          <a:stretch/>
        </p:blipFill>
        <p:spPr>
          <a:xfrm>
            <a:off x="3531200" y="1118777"/>
            <a:ext cx="2042161" cy="14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7"/>
          <p:cNvSpPr txBox="1"/>
          <p:nvPr/>
        </p:nvSpPr>
        <p:spPr>
          <a:xfrm>
            <a:off x="3447963" y="2557075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Fecal pellets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3" name="Google Shape;2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3763" y="1119463"/>
            <a:ext cx="2028100" cy="147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7"/>
          <p:cNvSpPr txBox="1"/>
          <p:nvPr/>
        </p:nvSpPr>
        <p:spPr>
          <a:xfrm>
            <a:off x="6219175" y="2557075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Marine snow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562163" y="4545750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Copepods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6" name="Google Shape;206;p37"/>
          <p:cNvPicPr preferRelativeResize="0"/>
          <p:nvPr/>
        </p:nvPicPr>
        <p:blipFill rotWithShape="1">
          <a:blip r:embed="rId6">
            <a:alphaModFix/>
          </a:blip>
          <a:srcRect b="0" l="8489" r="8605" t="0"/>
          <a:stretch/>
        </p:blipFill>
        <p:spPr>
          <a:xfrm>
            <a:off x="3538237" y="2985538"/>
            <a:ext cx="2028080" cy="16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7"/>
          <p:cNvSpPr txBox="1"/>
          <p:nvPr/>
        </p:nvSpPr>
        <p:spPr>
          <a:xfrm>
            <a:off x="3390688" y="4545750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Daphnia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08" name="Google Shape;20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575" y="2974113"/>
            <a:ext cx="2179200" cy="16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7"/>
          <p:cNvPicPr preferRelativeResize="0"/>
          <p:nvPr/>
        </p:nvPicPr>
        <p:blipFill rotWithShape="1">
          <a:blip r:embed="rId8">
            <a:alphaModFix/>
          </a:blip>
          <a:srcRect b="0" l="3917" r="6836" t="6742"/>
          <a:stretch/>
        </p:blipFill>
        <p:spPr>
          <a:xfrm>
            <a:off x="6270138" y="2974125"/>
            <a:ext cx="2106672" cy="16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7"/>
          <p:cNvSpPr txBox="1"/>
          <p:nvPr/>
        </p:nvSpPr>
        <p:spPr>
          <a:xfrm>
            <a:off x="6243513" y="4545750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Amphipods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Copepods in the ocean ecosystem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16" name="Google Shape;21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6675" y="660700"/>
            <a:ext cx="4130675" cy="44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8"/>
          <p:cNvSpPr/>
          <p:nvPr/>
        </p:nvSpPr>
        <p:spPr>
          <a:xfrm>
            <a:off x="2538813" y="3221450"/>
            <a:ext cx="2450700" cy="675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8"/>
          <p:cNvSpPr/>
          <p:nvPr/>
        </p:nvSpPr>
        <p:spPr>
          <a:xfrm>
            <a:off x="5040838" y="3170075"/>
            <a:ext cx="1540800" cy="616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Marine snow and feces in the ocean ecosystem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149" y="675375"/>
            <a:ext cx="6893700" cy="43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9"/>
          <p:cNvSpPr/>
          <p:nvPr/>
        </p:nvSpPr>
        <p:spPr>
          <a:xfrm>
            <a:off x="2208600" y="2979325"/>
            <a:ext cx="2098500" cy="205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9"/>
          <p:cNvSpPr/>
          <p:nvPr/>
        </p:nvSpPr>
        <p:spPr>
          <a:xfrm>
            <a:off x="4307100" y="792775"/>
            <a:ext cx="1724400" cy="129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9"/>
          <p:cNvSpPr txBox="1"/>
          <p:nvPr/>
        </p:nvSpPr>
        <p:spPr>
          <a:xfrm>
            <a:off x="1144650" y="4941600"/>
            <a:ext cx="42264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http://mostlyopenocean.blogspot.com/2012/01/deep-sea-diversity.html</a:t>
            </a:r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0" y="11"/>
            <a:ext cx="9144000" cy="599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>
            <p:ph type="ctrTitle"/>
          </p:nvPr>
        </p:nvSpPr>
        <p:spPr>
          <a:xfrm>
            <a:off x="311700" y="1366800"/>
            <a:ext cx="8520600" cy="24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Bioindicators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&amp; </a:t>
            </a:r>
            <a:endParaRPr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 Marine Health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50" y="697656"/>
            <a:ext cx="8331500" cy="407405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1"/>
          <p:cNvSpPr txBox="1"/>
          <p:nvPr/>
        </p:nvSpPr>
        <p:spPr>
          <a:xfrm>
            <a:off x="411375" y="4896675"/>
            <a:ext cx="64389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Ellenberg, Hermann, et al. </a:t>
            </a:r>
            <a:r>
              <a:rPr i="1"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Biological monitoring: signals from the environment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. No. 333.95 B615bi. GTZ, Eschborn (Alemania), 1991.</a:t>
            </a:r>
            <a:endParaRPr sz="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0" name="Google Shape;240;p4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Differentiating Bioindicators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50" y="697656"/>
            <a:ext cx="8331500" cy="407405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/>
        </p:nvSpPr>
        <p:spPr>
          <a:xfrm>
            <a:off x="411375" y="4896675"/>
            <a:ext cx="64389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Ellenberg, Hermann, et al. </a:t>
            </a:r>
            <a:r>
              <a:rPr i="1"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Biological monitoring: signals from the environment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. No. 333.95 B615bi. GTZ, Eschborn (Alemania), 1991.</a:t>
            </a:r>
            <a:endParaRPr sz="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47" name="Google Shape;247;p4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Differentiating Bioindicators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48" name="Google Shape;248;p42"/>
          <p:cNvSpPr/>
          <p:nvPr/>
        </p:nvSpPr>
        <p:spPr>
          <a:xfrm>
            <a:off x="3979575" y="1622925"/>
            <a:ext cx="3733500" cy="1462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50" y="697656"/>
            <a:ext cx="8331500" cy="407405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3"/>
          <p:cNvSpPr txBox="1"/>
          <p:nvPr/>
        </p:nvSpPr>
        <p:spPr>
          <a:xfrm>
            <a:off x="411375" y="4896675"/>
            <a:ext cx="64389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Ellenberg, Hermann, et al. </a:t>
            </a:r>
            <a:r>
              <a:rPr i="1"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Biological monitoring: signals from the environment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. No. 333.95 B615bi. GTZ, Eschborn (Alemania), 1991.</a:t>
            </a:r>
            <a:endParaRPr sz="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Differentiating Bioindicators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56" name="Google Shape;256;p43"/>
          <p:cNvSpPr/>
          <p:nvPr/>
        </p:nvSpPr>
        <p:spPr>
          <a:xfrm>
            <a:off x="2594719" y="3802725"/>
            <a:ext cx="6237600" cy="1149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 </a:t>
            </a:r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397350" y="872400"/>
            <a:ext cx="83493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1. </a:t>
            </a:r>
            <a:r>
              <a:rPr b="1" i="1"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Predict</a:t>
            </a:r>
            <a:r>
              <a:rPr i="1"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how environmental conditions (presence of nutrients, temperature, pH, etc.) impact a marine ecosystem and the organisms it harbors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2. </a:t>
            </a:r>
            <a:r>
              <a:rPr b="1" i="1"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Develop</a:t>
            </a: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testable hypotheses, as well as design experiments capable of garnering data which address these hypotheses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3. </a:t>
            </a:r>
            <a:r>
              <a:rPr b="1" i="1"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Visualize</a:t>
            </a: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data in a meaningful, </a:t>
            </a: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concise</a:t>
            </a: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, and informative way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4. </a:t>
            </a:r>
            <a:r>
              <a:rPr b="1" i="1"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Present</a:t>
            </a: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scientific data to a general audience in a compelling manner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5. </a:t>
            </a:r>
            <a:r>
              <a:rPr b="1" i="1"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Speculate</a:t>
            </a:r>
            <a:r>
              <a:rPr lang="en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 future research questions based on preliminary inquiries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Pollution’s impact on macroscopic marine organisms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62" name="Google Shape;262;p44"/>
          <p:cNvPicPr preferRelativeResize="0"/>
          <p:nvPr/>
        </p:nvPicPr>
        <p:blipFill rotWithShape="1">
          <a:blip r:embed="rId3">
            <a:alphaModFix/>
          </a:blip>
          <a:srcRect b="0" l="0" r="26567" t="0"/>
          <a:stretch/>
        </p:blipFill>
        <p:spPr>
          <a:xfrm>
            <a:off x="2476875" y="680075"/>
            <a:ext cx="4190249" cy="4032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4"/>
          <p:cNvSpPr txBox="1"/>
          <p:nvPr/>
        </p:nvSpPr>
        <p:spPr>
          <a:xfrm>
            <a:off x="3195900" y="4712600"/>
            <a:ext cx="27522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Algal blooms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Marine Pollutants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69" name="Google Shape;26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301" y="740475"/>
            <a:ext cx="5457800" cy="418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5"/>
          <p:cNvSpPr txBox="1"/>
          <p:nvPr/>
        </p:nvSpPr>
        <p:spPr>
          <a:xfrm>
            <a:off x="1607050" y="4930200"/>
            <a:ext cx="6438900" cy="2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EB Garamond"/>
                <a:ea typeface="EB Garamond"/>
                <a:cs typeface="EB Garamond"/>
                <a:sym typeface="EB Garamond"/>
              </a:rPr>
              <a:t>http://www.oceanhealthindex.org/methodology/components/chemical-pollution</a:t>
            </a:r>
            <a:endParaRPr sz="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Guiding Questions</a:t>
            </a:r>
            <a:endParaRPr/>
          </a:p>
        </p:txBody>
      </p:sp>
      <p:sp>
        <p:nvSpPr>
          <p:cNvPr id="114" name="Google Shape;114;p27"/>
          <p:cNvSpPr txBox="1"/>
          <p:nvPr>
            <p:ph idx="1" type="body"/>
          </p:nvPr>
        </p:nvSpPr>
        <p:spPr>
          <a:xfrm>
            <a:off x="216300" y="863550"/>
            <a:ext cx="871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r>
              <a:rPr b="1" lang="en"/>
              <a:t>What</a:t>
            </a:r>
            <a:r>
              <a:rPr lang="en"/>
              <a:t> techniques are used to visualize marine microbes?  Are these methods comprehensive, and if not, how can these microbes be accounted for?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2. </a:t>
            </a:r>
            <a:r>
              <a:rPr b="1" lang="en"/>
              <a:t>What</a:t>
            </a:r>
            <a:r>
              <a:rPr lang="en"/>
              <a:t> are common methods for microbiome monitoring? Are these monitoring methods identical across different environments (soil, water, gut)?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3. </a:t>
            </a:r>
            <a:r>
              <a:rPr b="1" lang="en"/>
              <a:t>How</a:t>
            </a:r>
            <a:r>
              <a:rPr lang="en"/>
              <a:t> does interest in or question about the marine microbiome turn into a testable hypothesis?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4. </a:t>
            </a:r>
            <a:r>
              <a:rPr b="1" lang="en"/>
              <a:t>How</a:t>
            </a:r>
            <a:r>
              <a:rPr lang="en"/>
              <a:t> do you decide on the proper scope and parameters of an experiment (sample size, replicates, time points, dilutions)?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5. </a:t>
            </a:r>
            <a:r>
              <a:rPr b="1" lang="en"/>
              <a:t>How</a:t>
            </a:r>
            <a:r>
              <a:rPr lang="en"/>
              <a:t> do you visualize experimental results in a way that highlights the key information learned through the experiment?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>
            <a:off x="0" y="0"/>
            <a:ext cx="9144000" cy="6092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Concept Review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21" name="Google Shape;121;p28"/>
          <p:cNvSpPr txBox="1"/>
          <p:nvPr/>
        </p:nvSpPr>
        <p:spPr>
          <a:xfrm>
            <a:off x="471550" y="2980013"/>
            <a:ext cx="383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What </a:t>
            </a:r>
            <a:r>
              <a:rPr lang="en" sz="24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makes up an ecosystem?</a:t>
            </a:r>
            <a:endParaRPr sz="24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471550" y="1389225"/>
            <a:ext cx="3837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What </a:t>
            </a:r>
            <a:r>
              <a:rPr lang="en" sz="24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is ecology?</a:t>
            </a:r>
            <a:endParaRPr sz="24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3" name="Google Shape;123;p28"/>
          <p:cNvSpPr txBox="1"/>
          <p:nvPr/>
        </p:nvSpPr>
        <p:spPr>
          <a:xfrm>
            <a:off x="471550" y="4570800"/>
            <a:ext cx="5006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What </a:t>
            </a:r>
            <a:r>
              <a:rPr lang="en" sz="24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scales</a:t>
            </a:r>
            <a:r>
              <a:rPr lang="en" sz="24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are relevant to an ecosystem?</a:t>
            </a:r>
            <a:endParaRPr sz="24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9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1721" y="0"/>
            <a:ext cx="910055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Culturing Marine Microbes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4">
            <a:alphaModFix/>
          </a:blip>
          <a:srcRect b="19717" l="9832" r="4668" t="16697"/>
          <a:stretch/>
        </p:blipFill>
        <p:spPr>
          <a:xfrm>
            <a:off x="1274400" y="1243675"/>
            <a:ext cx="3208177" cy="318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9"/>
          <p:cNvPicPr preferRelativeResize="0"/>
          <p:nvPr/>
        </p:nvPicPr>
        <p:blipFill rotWithShape="1">
          <a:blip r:embed="rId5">
            <a:alphaModFix/>
          </a:blip>
          <a:srcRect b="0" l="0" r="0" t="7612"/>
          <a:stretch/>
        </p:blipFill>
        <p:spPr>
          <a:xfrm>
            <a:off x="4954200" y="1243675"/>
            <a:ext cx="2582617" cy="318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Marine Agar Ingredients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25" y="864500"/>
            <a:ext cx="4718575" cy="393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/>
          <p:nvPr/>
        </p:nvSpPr>
        <p:spPr>
          <a:xfrm>
            <a:off x="388950" y="1680600"/>
            <a:ext cx="4336200" cy="359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30"/>
          <p:cNvCxnSpPr>
            <a:stCxn id="138" idx="3"/>
          </p:cNvCxnSpPr>
          <p:nvPr/>
        </p:nvCxnSpPr>
        <p:spPr>
          <a:xfrm flipH="1" rot="10800000">
            <a:off x="4725150" y="1856700"/>
            <a:ext cx="418500" cy="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30"/>
          <p:cNvSpPr txBox="1"/>
          <p:nvPr/>
        </p:nvSpPr>
        <p:spPr>
          <a:xfrm>
            <a:off x="5143650" y="1611900"/>
            <a:ext cx="3683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amino acids, peptides, water soluble vitamins and carbohydrates and can be used as additive for culture media</a:t>
            </a:r>
            <a:endParaRPr sz="12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41" name="Google Shape;141;p30"/>
          <p:cNvSpPr/>
          <p:nvPr/>
        </p:nvSpPr>
        <p:spPr>
          <a:xfrm>
            <a:off x="388950" y="2069475"/>
            <a:ext cx="4336200" cy="2436000"/>
          </a:xfrm>
          <a:prstGeom prst="rect">
            <a:avLst/>
          </a:prstGeom>
          <a:noFill/>
          <a:ln cap="flat" cmpd="sng" w="1905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30"/>
          <p:cNvCxnSpPr/>
          <p:nvPr/>
        </p:nvCxnSpPr>
        <p:spPr>
          <a:xfrm flipH="1" rot="10800000">
            <a:off x="4725150" y="3289350"/>
            <a:ext cx="418500" cy="360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30"/>
          <p:cNvSpPr txBox="1"/>
          <p:nvPr/>
        </p:nvSpPr>
        <p:spPr>
          <a:xfrm>
            <a:off x="5143650" y="3044550"/>
            <a:ext cx="36834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Salts and chemical compounds to mimic the ocean environment </a:t>
            </a:r>
            <a:endParaRPr sz="12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1"/>
          <p:cNvPicPr preferRelativeResize="0"/>
          <p:nvPr/>
        </p:nvPicPr>
        <p:blipFill rotWithShape="1">
          <a:blip r:embed="rId3">
            <a:alphaModFix amt="52000"/>
          </a:blip>
          <a:srcRect b="2717" l="874" r="864" t="2252"/>
          <a:stretch/>
        </p:blipFill>
        <p:spPr>
          <a:xfrm>
            <a:off x="311700" y="6528"/>
            <a:ext cx="8520600" cy="513044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Metabolomics</a:t>
            </a:r>
            <a:r>
              <a:rPr lang="en"/>
              <a:t> </a:t>
            </a:r>
            <a:endParaRPr/>
          </a:p>
        </p:txBody>
      </p:sp>
      <p:sp>
        <p:nvSpPr>
          <p:cNvPr id="150" name="Google Shape;150;p31"/>
          <p:cNvSpPr txBox="1"/>
          <p:nvPr>
            <p:ph idx="1" type="body"/>
          </p:nvPr>
        </p:nvSpPr>
        <p:spPr>
          <a:xfrm>
            <a:off x="549700" y="759550"/>
            <a:ext cx="8520600" cy="4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000000"/>
                </a:solidFill>
                <a:highlight>
                  <a:srgbClr val="FFFFFF"/>
                </a:highlight>
              </a:rPr>
              <a:t>Where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do microbes get their nutrients in their native environment?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51" name="Google Shape;151;p31"/>
          <p:cNvSpPr txBox="1"/>
          <p:nvPr/>
        </p:nvSpPr>
        <p:spPr>
          <a:xfrm>
            <a:off x="549700" y="1630575"/>
            <a:ext cx="6113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What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temperature does this organism usually function at?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1"/>
          <p:cNvSpPr txBox="1"/>
          <p:nvPr/>
        </p:nvSpPr>
        <p:spPr>
          <a:xfrm>
            <a:off x="549700" y="2436200"/>
            <a:ext cx="54300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Are there any chemical processes that a microbe might rely on </a:t>
            </a: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another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organism to perform for them?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1"/>
          <p:cNvSpPr txBox="1"/>
          <p:nvPr/>
        </p:nvSpPr>
        <p:spPr>
          <a:xfrm>
            <a:off x="549700" y="3538200"/>
            <a:ext cx="7168500" cy="7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8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What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genes are present in the genome, and how does that give us insight into their daily lives?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2"/>
          <p:cNvPicPr preferRelativeResize="0"/>
          <p:nvPr/>
        </p:nvPicPr>
        <p:blipFill rotWithShape="1">
          <a:blip r:embed="rId3">
            <a:alphaModFix amt="60000"/>
          </a:blip>
          <a:srcRect b="0" l="0" r="0" t="4205"/>
          <a:stretch/>
        </p:blipFill>
        <p:spPr>
          <a:xfrm>
            <a:off x="0" y="0"/>
            <a:ext cx="9144001" cy="5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we probe the unculturable?</a:t>
            </a:r>
            <a:endParaRPr/>
          </a:p>
        </p:txBody>
      </p:sp>
      <p:sp>
        <p:nvSpPr>
          <p:cNvPr id="160" name="Google Shape;160;p32"/>
          <p:cNvSpPr txBox="1"/>
          <p:nvPr>
            <p:ph idx="1" type="body"/>
          </p:nvPr>
        </p:nvSpPr>
        <p:spPr>
          <a:xfrm>
            <a:off x="311700" y="1475050"/>
            <a:ext cx="85206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DNA Sequencing technology has vastly improved our ability to understand the multitude of microbes present, because we do not need to culture the sample to get results! </a:t>
            </a:r>
            <a:endParaRPr sz="2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161" name="Google Shape;161;p32"/>
          <p:cNvSpPr txBox="1"/>
          <p:nvPr/>
        </p:nvSpPr>
        <p:spPr>
          <a:xfrm>
            <a:off x="378750" y="3073900"/>
            <a:ext cx="83865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This technique has opened the eyes of scientists how much more vast the microbial world is than we could ever imagine!</a:t>
            </a:r>
            <a:endParaRPr sz="2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3"/>
          <p:cNvSpPr txBox="1"/>
          <p:nvPr>
            <p:ph type="title"/>
          </p:nvPr>
        </p:nvSpPr>
        <p:spPr>
          <a:xfrm>
            <a:off x="311713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DNA Extraction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67" name="Google Shape;1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2375"/>
            <a:ext cx="8839200" cy="42022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